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92" r:id="rId3"/>
    <p:sldId id="259" r:id="rId4"/>
    <p:sldId id="262" r:id="rId5"/>
    <p:sldId id="296" r:id="rId6"/>
    <p:sldId id="260" r:id="rId7"/>
    <p:sldId id="261" r:id="rId8"/>
    <p:sldId id="284" r:id="rId9"/>
    <p:sldId id="263" r:id="rId10"/>
    <p:sldId id="264" r:id="rId11"/>
    <p:sldId id="289" r:id="rId12"/>
    <p:sldId id="293" r:id="rId13"/>
    <p:sldId id="288" r:id="rId14"/>
    <p:sldId id="294" r:id="rId15"/>
    <p:sldId id="265" r:id="rId16"/>
    <p:sldId id="272" r:id="rId17"/>
    <p:sldId id="273" r:id="rId18"/>
    <p:sldId id="274" r:id="rId19"/>
    <p:sldId id="29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97" r:id="rId28"/>
    <p:sldId id="285" r:id="rId29"/>
    <p:sldId id="286" r:id="rId30"/>
    <p:sldId id="287" r:id="rId31"/>
    <p:sldId id="283" r:id="rId32"/>
    <p:sldId id="270" r:id="rId33"/>
    <p:sldId id="290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Data Cleaning / Munging</c:v>
                </c:pt>
                <c:pt idx="1">
                  <c:v>Doing Actual Machine Learning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97.0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Importance In </a:t>
            </a:r>
            <a:r>
              <a:rPr lang="en-US" baseline="0" dirty="0" smtClean="0"/>
              <a:t>Building Good Models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Feature Engineering</c:v>
                </c:pt>
                <c:pt idx="1">
                  <c:v>Learning Algorithm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90.0</c:v>
                </c:pt>
                <c:pt idx="1">
                  <c:v>10.0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Relative Importance</c:v>
                </c:pt>
              </c:strCache>
            </c:strRef>
          </c:tx>
          <c:explosion val="25"/>
          <c:cat>
            <c:strRef>
              <c:f>Sheet1!$A$2:$A$4</c:f>
              <c:strCache>
                <c:ptCount val="3"/>
                <c:pt idx="0">
                  <c:v>Machine Learning Model</c:v>
                </c:pt>
                <c:pt idx="1">
                  <c:v>Hyperparameter Optimization</c:v>
                </c:pt>
                <c:pt idx="2">
                  <c:v>Feature Engineering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2.0</c:v>
                </c:pt>
                <c:pt idx="1">
                  <c:v>8.0</c:v>
                </c:pt>
                <c:pt idx="2">
                  <c:v>90.0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0.png>
</file>

<file path=ppt/media/image11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2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1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2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8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38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5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35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7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10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0160324_springboard_vennDiagram.png 2,000×2,000 pixel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" b="32504"/>
          <a:stretch/>
        </p:blipFill>
        <p:spPr>
          <a:xfrm>
            <a:off x="1589969" y="1286518"/>
            <a:ext cx="6780793" cy="55714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Science New Field </a:t>
            </a:r>
            <a:r>
              <a:rPr lang="mr-IN" dirty="0" smtClean="0"/>
              <a:t>…</a:t>
            </a:r>
            <a:r>
              <a:rPr lang="en-US" dirty="0" smtClean="0"/>
              <a:t> No Textbook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81486" y="2021535"/>
            <a:ext cx="1957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Machine Learning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40324" y="5927618"/>
            <a:ext cx="1979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Visualization:</a:t>
            </a:r>
          </a:p>
          <a:p>
            <a:r>
              <a:rPr lang="en-US" b="1" dirty="0" smtClean="0"/>
              <a:t>You use D3js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5970123"/>
            <a:ext cx="2491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Efficient Reusable Code:</a:t>
            </a:r>
          </a:p>
          <a:p>
            <a:r>
              <a:rPr lang="en-US" b="1" dirty="0" smtClean="0"/>
              <a:t>You use C/C++ or Java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8119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Like A Scientists!!!!</a:t>
            </a:r>
            <a:endParaRPr lang="en-US" dirty="0"/>
          </a:p>
        </p:txBody>
      </p:sp>
      <p:pic>
        <p:nvPicPr>
          <p:cNvPr id="5" name="Picture 4" descr="Untitl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9" b="41464"/>
          <a:stretch/>
        </p:blipFill>
        <p:spPr>
          <a:xfrm>
            <a:off x="920855" y="1597583"/>
            <a:ext cx="7602550" cy="50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85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41750" y="3011265"/>
            <a:ext cx="41087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https://</a:t>
            </a:r>
            <a:r>
              <a:rPr lang="en-US" sz="2400" b="1" dirty="0" err="1"/>
              <a:t>github.com</a:t>
            </a:r>
            <a:r>
              <a:rPr lang="en-US" sz="2400" b="1" dirty="0"/>
              <a:t>/jfried23</a:t>
            </a:r>
            <a:r>
              <a:rPr lang="en-US" sz="2400" b="1" dirty="0" smtClean="0"/>
              <a:t>/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3197471" y="4217052"/>
            <a:ext cx="21815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ML_Summer2017.git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1778470" y="5996969"/>
            <a:ext cx="6625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drive.google.com</a:t>
            </a:r>
            <a:r>
              <a:rPr lang="en-US" dirty="0"/>
              <a:t>/</a:t>
            </a:r>
            <a:r>
              <a:rPr lang="en-US" dirty="0" err="1"/>
              <a:t>open?id</a:t>
            </a:r>
            <a:r>
              <a:rPr lang="en-US" dirty="0"/>
              <a:t>=0B0VIrTNU3vr_UVZKc2VmYUFCSTg</a:t>
            </a:r>
          </a:p>
        </p:txBody>
      </p:sp>
    </p:spTree>
    <p:extLst>
      <p:ext uri="{BB962C8B-B14F-4D97-AF65-F5344CB8AC3E}">
        <p14:creationId xmlns:p14="http://schemas.microsoft.com/office/powerpoint/2010/main" val="18490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Data Science: Known </a:t>
            </a:r>
            <a:r>
              <a:rPr lang="en-US" dirty="0" err="1" smtClean="0">
                <a:solidFill>
                  <a:srgbClr val="A6A6A6"/>
                </a:solidFill>
              </a:rPr>
              <a:t>unkowns</a:t>
            </a:r>
            <a:r>
              <a:rPr lang="en-US" dirty="0" smtClean="0">
                <a:solidFill>
                  <a:srgbClr val="A6A6A6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8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2063"/>
            <a:ext cx="8229600" cy="1143000"/>
          </a:xfrm>
        </p:spPr>
        <p:txBody>
          <a:bodyPr/>
          <a:lstStyle/>
          <a:p>
            <a:r>
              <a:rPr lang="en-US" dirty="0" smtClean="0"/>
              <a:t>OOP In Ten Minutes</a:t>
            </a:r>
            <a:r>
              <a:rPr lang="mr-IN" dirty="0" smtClean="0"/>
              <a:t>…</a:t>
            </a:r>
            <a:r>
              <a:rPr lang="en-US" dirty="0" smtClean="0"/>
              <a:t>or less?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15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Data Science: Known </a:t>
            </a:r>
            <a:r>
              <a:rPr lang="en-US" dirty="0" err="1" smtClean="0">
                <a:solidFill>
                  <a:srgbClr val="A6A6A6"/>
                </a:solidFill>
              </a:rPr>
              <a:t>unkowns</a:t>
            </a:r>
            <a:r>
              <a:rPr lang="en-US" dirty="0" smtClean="0">
                <a:solidFill>
                  <a:srgbClr val="A6A6A6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72122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True Statistics About Machine Learning That I Just Made Up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674596876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9773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True </a:t>
            </a:r>
            <a:r>
              <a:rPr lang="en-US" dirty="0"/>
              <a:t>Statistics About Machine </a:t>
            </a:r>
            <a:r>
              <a:rPr lang="en-US" dirty="0" smtClean="0"/>
              <a:t>Learning That I Just Made Up II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11664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8906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Central Theory of Supervised Machine Learning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70272" y="2875753"/>
          <a:ext cx="4358878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1775"/>
                <a:gridCol w="871775"/>
                <a:gridCol w="515066"/>
                <a:gridCol w="1200150"/>
                <a:gridCol w="900112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Size (ft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Style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dirty="0" smtClean="0"/>
                        <a:t>…</a:t>
                      </a:r>
                      <a:r>
                        <a:rPr lang="en-US" sz="1400" dirty="0" smtClean="0"/>
                        <a:t>.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Neighborhood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Year Built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1,200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Tudor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Park Glenn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1953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Rach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Deer Run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Modern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</a:t>
                      </a:r>
                      <a:r>
                        <a:rPr lang="en-US" sz="1400" baseline="0" dirty="0" smtClean="0"/>
                        <a:t>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1,800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Ridgewood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650956" y="2875753"/>
          <a:ext cx="1221583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83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Market Value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$120,000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$350,000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$225,000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$530,000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$183,000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96591" y="2411015"/>
            <a:ext cx="21918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Matrices of Features 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62" y="2411015"/>
            <a:ext cx="16750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Target Values Y</a:t>
            </a:r>
            <a:endParaRPr lang="en-US" sz="135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629149" y="3439716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29149" y="3864769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629149" y="4257675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29149" y="4661297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9149" y="5011340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3200" y="2529504"/>
            <a:ext cx="15937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Some Function of </a:t>
            </a:r>
            <a:r>
              <a:rPr lang="en-US" sz="1350"/>
              <a:t>X:</a:t>
            </a:r>
          </a:p>
          <a:p>
            <a:pPr algn="ctr"/>
            <a:endParaRPr lang="en-US" sz="1350" dirty="0"/>
          </a:p>
          <a:p>
            <a:pPr algn="ctr"/>
            <a:r>
              <a:rPr lang="en-US" sz="1350" dirty="0"/>
              <a:t>h(X)</a:t>
            </a:r>
          </a:p>
        </p:txBody>
      </p:sp>
    </p:spTree>
    <p:extLst>
      <p:ext uri="{BB962C8B-B14F-4D97-AF65-F5344CB8AC3E}">
        <p14:creationId xmlns:p14="http://schemas.microsoft.com/office/powerpoint/2010/main" val="169494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ML IS The Minimization of A Cost Functions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470526" y="2433028"/>
            <a:ext cx="0" cy="330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470526" y="5735028"/>
            <a:ext cx="631791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42632" y="5833615"/>
            <a:ext cx="171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Feature  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398528" y="3884680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Target Value 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032081" y="5221705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91409" y="5459663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259261" y="4277894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673807" y="39597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807492" y="488214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79093" y="47076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408947" y="3601452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101431" y="34677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269999" y="4093410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940968" y="316365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793957" y="3000561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563979" y="27913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360728" y="278133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895510" y="2441089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537174" y="218709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76737" y="3920165"/>
            <a:ext cx="192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h(</a:t>
            </a:r>
            <a:r>
              <a:rPr lang="tr-TR" dirty="0" err="1" smtClean="0"/>
              <a:t>X,w</a:t>
            </a:r>
            <a:r>
              <a:rPr lang="tr-TR" dirty="0" smtClean="0"/>
              <a:t>) </a:t>
            </a:r>
            <a:r>
              <a:rPr lang="en-US" dirty="0" smtClean="0"/>
              <a:t>= w</a:t>
            </a:r>
            <a:r>
              <a:rPr lang="en-US" baseline="-25000" dirty="0" smtClean="0"/>
              <a:t>1</a:t>
            </a:r>
            <a:r>
              <a:rPr lang="en-US" dirty="0" smtClean="0"/>
              <a:t>*x + w</a:t>
            </a:r>
            <a:r>
              <a:rPr lang="en-US" baseline="-25000" dirty="0" smtClean="0"/>
              <a:t>0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6560280" y="3550470"/>
            <a:ext cx="140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Hypothesize:</a:t>
            </a:r>
            <a:endParaRPr lang="en-US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1955840" y="1836129"/>
            <a:ext cx="4420897" cy="3574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44" t="18371" b="48470"/>
          <a:stretch/>
        </p:blipFill>
        <p:spPr>
          <a:xfrm>
            <a:off x="232299" y="1405575"/>
            <a:ext cx="5074653" cy="86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89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What's wrong with our existing features?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70272" y="2875753"/>
          <a:ext cx="4358878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1775"/>
                <a:gridCol w="871775"/>
                <a:gridCol w="515066"/>
                <a:gridCol w="1200150"/>
                <a:gridCol w="900112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Size (ft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Style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dirty="0" smtClean="0"/>
                        <a:t>…</a:t>
                      </a:r>
                      <a:r>
                        <a:rPr lang="en-US" sz="1400" dirty="0" smtClean="0"/>
                        <a:t>.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Neighborhood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Year Built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1,200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Tudor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Park Glenn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1953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Rach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Deer Run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Modern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</a:t>
                      </a:r>
                      <a:r>
                        <a:rPr lang="en-US" sz="1400" baseline="0" dirty="0" smtClean="0"/>
                        <a:t>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1,800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Ridgewood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650956" y="2875753"/>
          <a:ext cx="1221583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83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Market Value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$120,000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$350,000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$225,000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$530,000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$183,000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96591" y="2411015"/>
            <a:ext cx="21918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Matrices of Features 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62" y="2411015"/>
            <a:ext cx="16750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Target Values Y</a:t>
            </a:r>
            <a:endParaRPr lang="en-US" sz="135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629149" y="3439716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29149" y="3864769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629149" y="4257675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29149" y="4661297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9149" y="5011340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3200" y="2529504"/>
            <a:ext cx="15937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Some Function of </a:t>
            </a:r>
            <a:r>
              <a:rPr lang="en-US" sz="1350"/>
              <a:t>X:</a:t>
            </a:r>
          </a:p>
          <a:p>
            <a:pPr algn="ctr"/>
            <a:endParaRPr lang="en-US" sz="1350" dirty="0"/>
          </a:p>
          <a:p>
            <a:pPr algn="ctr"/>
            <a:r>
              <a:rPr lang="en-US" sz="1350" dirty="0"/>
              <a:t>h(X)</a:t>
            </a:r>
          </a:p>
        </p:txBody>
      </p:sp>
    </p:spTree>
    <p:extLst>
      <p:ext uri="{BB962C8B-B14F-4D97-AF65-F5344CB8AC3E}">
        <p14:creationId xmlns:p14="http://schemas.microsoft.com/office/powerpoint/2010/main" val="17448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Data Science: Known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unkowns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308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Features Can You Make?</a:t>
            </a:r>
            <a:endParaRPr lang="en-US" dirty="0"/>
          </a:p>
        </p:txBody>
      </p:sp>
      <p:sp>
        <p:nvSpPr>
          <p:cNvPr id="8" name="Diamond 7"/>
          <p:cNvSpPr/>
          <p:nvPr/>
        </p:nvSpPr>
        <p:spPr>
          <a:xfrm>
            <a:off x="457200" y="2177405"/>
            <a:ext cx="914400" cy="914400"/>
          </a:xfrm>
          <a:prstGeom prst="diamond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gular Pentagon 9"/>
          <p:cNvSpPr/>
          <p:nvPr/>
        </p:nvSpPr>
        <p:spPr>
          <a:xfrm>
            <a:off x="2061781" y="2177405"/>
            <a:ext cx="907184" cy="914400"/>
          </a:xfrm>
          <a:prstGeom prst="pentago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>
            <a:off x="3777183" y="2177405"/>
            <a:ext cx="907184" cy="91440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/>
          <p:cNvSpPr/>
          <p:nvPr/>
        </p:nvSpPr>
        <p:spPr>
          <a:xfrm>
            <a:off x="5542068" y="2177405"/>
            <a:ext cx="1814368" cy="91440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nut 12"/>
          <p:cNvSpPr/>
          <p:nvPr/>
        </p:nvSpPr>
        <p:spPr>
          <a:xfrm>
            <a:off x="7829099" y="2177405"/>
            <a:ext cx="857701" cy="914400"/>
          </a:xfrm>
          <a:prstGeom prst="don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7200" y="1649549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6178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56484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542068" y="1709407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5834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29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Features Would You Use To Classify?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250" y="1981693"/>
            <a:ext cx="31157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April 2, 2017 8:43 AM EST: USER 14325.</a:t>
            </a:r>
          </a:p>
          <a:p>
            <a:r>
              <a:rPr lang="en-US" dirty="0" smtClean="0"/>
              <a:t> I </a:t>
            </a:r>
            <a:r>
              <a:rPr lang="en-US" dirty="0"/>
              <a:t>have bought several of the Vitality canned dog food products and have found them all to be of good quality. The product looks more like a stew than a processed meat and it smells better. My Labrador is finicky and she appreciates this product better than most.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5069" y="1667813"/>
            <a:ext cx="1646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Review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90102" y="2232027"/>
            <a:ext cx="313266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June 5, 2014 12:43 PM PST: USER 8530. </a:t>
            </a:r>
          </a:p>
          <a:p>
            <a:r>
              <a:rPr lang="en-US" dirty="0" smtClean="0"/>
              <a:t>Product </a:t>
            </a:r>
            <a:r>
              <a:rPr lang="en-US" dirty="0"/>
              <a:t>arrived labeled as Jumbo Salted Peanuts...the peanuts were actually small sized unsalted. Not sure if this was an error or if the vendor intended to represent the product as "Jumbo".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1775" y="1797027"/>
            <a:ext cx="1744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71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04" y="0"/>
            <a:ext cx="7886700" cy="994172"/>
          </a:xfrm>
        </p:spPr>
        <p:txBody>
          <a:bodyPr/>
          <a:lstStyle/>
          <a:p>
            <a:r>
              <a:rPr lang="en-US" dirty="0" smtClean="0"/>
              <a:t>Real Numbers: Feature Scaling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121,000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624005" y="836088"/>
            <a:ext cx="3519995" cy="574772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28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],</a:t>
            </a:r>
          </a:p>
          <a:p>
            <a:r>
              <a:rPr lang="is-IS" sz="1050" dirty="0">
                <a:solidFill>
                  <a:srgbClr val="CD7923"/>
                </a:solidFill>
                <a:latin typeface="Menlo" charset="0"/>
              </a:rPr>
              <a:t>     'Hairs'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121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63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154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e3],</a:t>
            </a: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     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]})</a:t>
            </a:r>
            <a:endParaRPr lang="is-IS" sz="1050" dirty="0">
              <a:solidFill>
                <a:srgbClr val="34A327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Cars     Hairs  Age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0     1   94000.0   28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1     0  121000.0   17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2     2   87000.0   43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3     0   63000.0   85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4     1  154000.0   19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SS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preprocessing.StandardScaler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with_mean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with_std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SS.fit_transform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 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Age      Cars     Hairs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28  0.267261 -0.314374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17 -1.069045  0.551758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43  1.603567 -0.538927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85 -1.069045 -1.308822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4   19  0.267261  1.610365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357" y="3263900"/>
            <a:ext cx="327964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Categorical Data (Ordinal)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526502" y="1437659"/>
            <a:ext cx="3476691" cy="429348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shirts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	{'Size':['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Large','Small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', 		'Medium', 'Large', 		‘Small']})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Size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Small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  Medium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Small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le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preprocessing.LabelEncoder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le.fit_transform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shirts.Size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array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([0, 2, 1, 0, 2])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49" y="2593127"/>
            <a:ext cx="1409638" cy="1536989"/>
          </a:xfrm>
          <a:prstGeom prst="rect">
            <a:avLst/>
          </a:prstGeom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86" y="2166242"/>
            <a:ext cx="1801154" cy="196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80" y="1897368"/>
            <a:ext cx="2047749" cy="223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8549" y="4130116"/>
            <a:ext cx="5661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Small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0056" y="4143655"/>
            <a:ext cx="7793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Medium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40772" y="4157464"/>
            <a:ext cx="5657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Large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0158" y="4569546"/>
            <a:ext cx="1437469" cy="1185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6200000">
            <a:off x="-97529" y="4879439"/>
            <a:ext cx="492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Cost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59230" y="5795775"/>
            <a:ext cx="456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01" y="4344927"/>
            <a:ext cx="315772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90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734" y="73283"/>
            <a:ext cx="7886700" cy="994172"/>
          </a:xfrm>
        </p:spPr>
        <p:txBody>
          <a:bodyPr/>
          <a:lstStyle/>
          <a:p>
            <a:r>
              <a:rPr lang="en-US" dirty="0" smtClean="0"/>
              <a:t>Categorical Data </a:t>
            </a:r>
            <a:r>
              <a:rPr lang="en-US" smtClean="0"/>
              <a:t>(Non-Ordinal)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24569" y="1137576"/>
            <a:ext cx="3608085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animal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(data={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'Animal'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Dog'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'Horse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'Bird'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'Dog'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'Horse'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]})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/>
            </a:r>
            <a:br>
              <a:rPr lang="en-US" sz="1050" dirty="0">
                <a:solidFill>
                  <a:srgbClr val="000000"/>
                </a:solidFill>
                <a:latin typeface="Menlo" charset="0"/>
              </a:rPr>
            </a:b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animal.head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  Animal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0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1  Horse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2   Bird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3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4  Horse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latin typeface="Menlo" charset="0"/>
              </a:rPr>
              <a:t>ohe</a:t>
            </a:r>
            <a:r>
              <a:rPr lang="en-US" sz="1050" dirty="0">
                <a:latin typeface="Menlo" charset="0"/>
              </a:rPr>
              <a:t>=</a:t>
            </a:r>
            <a:r>
              <a:rPr lang="en-US" sz="1050" dirty="0" err="1">
                <a:latin typeface="Menlo" charset="0"/>
              </a:rPr>
              <a:t>pre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processing.OneHotEncode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ohe.fit_transform(animal.Animal)</a:t>
            </a:r>
          </a:p>
          <a:p>
            <a:endParaRPr lang="is-I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[1, 0,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1]])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76" y="2136260"/>
            <a:ext cx="2060494" cy="16518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269" y="3109621"/>
            <a:ext cx="791377" cy="667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992" y="2625051"/>
            <a:ext cx="864035" cy="115204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49861" y="4032233"/>
            <a:ext cx="5952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Horse</a:t>
            </a:r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2855028" y="4032234"/>
            <a:ext cx="4693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Bird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52084" y="4032234"/>
            <a:ext cx="463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Dog</a:t>
            </a:r>
            <a:endParaRPr lang="en-US" sz="135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16200000">
            <a:off x="-119809" y="4879439"/>
            <a:ext cx="5366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Food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6494" y="5795775"/>
            <a:ext cx="6767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Animal</a:t>
            </a:r>
            <a:endParaRPr lang="en-US" sz="1350" dirty="0"/>
          </a:p>
        </p:txBody>
      </p:sp>
      <p:sp>
        <p:nvSpPr>
          <p:cNvPr id="29" name="TextBox 28"/>
          <p:cNvSpPr txBox="1"/>
          <p:nvPr/>
        </p:nvSpPr>
        <p:spPr>
          <a:xfrm>
            <a:off x="993194" y="4899521"/>
            <a:ext cx="26481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522" y="4102323"/>
            <a:ext cx="3700272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1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447" y="-137010"/>
            <a:ext cx="8229600" cy="1143000"/>
          </a:xfrm>
        </p:spPr>
        <p:txBody>
          <a:bodyPr/>
          <a:lstStyle/>
          <a:p>
            <a:r>
              <a:rPr lang="en-US" dirty="0" smtClean="0"/>
              <a:t>Imputation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336058" y="836088"/>
            <a:ext cx="3807943" cy="53437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'Hairs'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    ...: 154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,np.nan]})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   Age  Cars     Hairs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1   NaN   1.0   94000.0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2  17.0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3  43.0   2.0   87000.0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4  85.0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5  19.0   NaN  154000.0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 = preprocessing.Imputer(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strategy=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'most_frequent'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0.0e+00,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975" b="1" dirty="0">
                <a:solidFill>
                  <a:srgbClr val="2EE721"/>
                </a:solidFill>
                <a:latin typeface="Menlo" charset="0"/>
              </a:rPr>
              <a:t>48</a:t>
            </a:r>
            <a:r>
              <a:rPr lang="en-US" sz="975" dirty="0">
                <a:solidFill>
                  <a:srgbClr val="34A327"/>
                </a:solidFill>
                <a:latin typeface="Menlo" charset="0"/>
              </a:rPr>
              <a:t>]: 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mean_impute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preprocessing.Imputer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(strategy=</a:t>
            </a:r>
            <a:r>
              <a:rPr lang="en-US" sz="975" dirty="0">
                <a:solidFill>
                  <a:srgbClr val="CD7923"/>
                </a:solidFill>
                <a:latin typeface="Menlo" charset="0"/>
              </a:rPr>
              <a:t>'mean'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mean_impute.fit_transform(df)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6.7e-01,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34044" y="2125267"/>
            <a:ext cx="1205672" cy="895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998102" y="1286434"/>
          <a:ext cx="1896341" cy="1079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461719" y="980661"/>
            <a:ext cx="973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</a:t>
            </a:r>
            <a:r>
              <a:rPr lang="en-US" sz="1350"/>
              <a:t>f.dropna</a:t>
            </a:r>
            <a:r>
              <a:rPr lang="en-US" sz="1350" dirty="0"/>
              <a:t>()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2998102" y="3582101"/>
          <a:ext cx="1896341" cy="2191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2234044" y="3800659"/>
            <a:ext cx="764057" cy="485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2573" y="3234572"/>
            <a:ext cx="18587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df.dropna</a:t>
            </a:r>
            <a:r>
              <a:rPr lang="en-US" sz="1350" dirty="0"/>
              <a:t>(subset=‘Age’)</a:t>
            </a:r>
          </a:p>
        </p:txBody>
      </p:sp>
    </p:spTree>
    <p:extLst>
      <p:ext uri="{BB962C8B-B14F-4D97-AF65-F5344CB8AC3E}">
        <p14:creationId xmlns:p14="http://schemas.microsoft.com/office/powerpoint/2010/main" val="220038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79" y="-186704"/>
            <a:ext cx="8229600" cy="1143000"/>
          </a:xfrm>
        </p:spPr>
        <p:txBody>
          <a:bodyPr/>
          <a:lstStyle/>
          <a:p>
            <a:r>
              <a:rPr lang="en-US" dirty="0" smtClean="0"/>
              <a:t>Polynomial Features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28650" y="2125266"/>
            <a:ext cx="4114800" cy="3366510"/>
            <a:chOff x="480210" y="4529532"/>
            <a:chExt cx="2016547" cy="2016548"/>
          </a:xfrm>
        </p:grpSpPr>
        <p:cxnSp>
          <p:nvCxnSpPr>
            <p:cNvPr id="4" name="Straight Arrow Connector 3"/>
            <p:cNvCxnSpPr/>
            <p:nvPr/>
          </p:nvCxnSpPr>
          <p:spPr>
            <a:xfrm flipV="1">
              <a:off x="480210" y="4529532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/>
            <p:cNvCxnSpPr/>
            <p:nvPr/>
          </p:nvCxnSpPr>
          <p:spPr>
            <a:xfrm rot="5400000" flipV="1">
              <a:off x="1488484" y="5537806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>
            <a:off x="996553" y="5025628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1282303" y="447556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1485900" y="386029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1996678" y="332007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2732485" y="310219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3211116" y="271285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3550444" y="2204749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114800" y="195069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767953" y="1674325"/>
            <a:ext cx="3589735" cy="3568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1028700" y="1853804"/>
            <a:ext cx="3868341" cy="3321844"/>
          </a:xfrm>
          <a:custGeom>
            <a:avLst/>
            <a:gdLst>
              <a:gd name="connsiteX0" fmla="*/ 0 w 5157788"/>
              <a:gd name="connsiteY0" fmla="*/ 4429125 h 4429125"/>
              <a:gd name="connsiteX1" fmla="*/ 1528763 w 5157788"/>
              <a:gd name="connsiteY1" fmla="*/ 1914525 h 4429125"/>
              <a:gd name="connsiteX2" fmla="*/ 5157788 w 5157788"/>
              <a:gd name="connsiteY2" fmla="*/ 0 h 442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7788" h="4429125">
                <a:moveTo>
                  <a:pt x="0" y="4429125"/>
                </a:moveTo>
                <a:cubicBezTo>
                  <a:pt x="334566" y="3540918"/>
                  <a:pt x="669132" y="2652712"/>
                  <a:pt x="1528763" y="1914525"/>
                </a:cubicBezTo>
                <a:cubicBezTo>
                  <a:pt x="2388394" y="1176338"/>
                  <a:pt x="5157788" y="0"/>
                  <a:pt x="5157788" y="0"/>
                </a:cubicBezTo>
              </a:path>
            </a:pathLst>
          </a:cu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 22"/>
          <p:cNvSpPr/>
          <p:nvPr/>
        </p:nvSpPr>
        <p:spPr>
          <a:xfrm>
            <a:off x="1135857" y="1789510"/>
            <a:ext cx="3375422" cy="3364706"/>
          </a:xfrm>
          <a:custGeom>
            <a:avLst/>
            <a:gdLst>
              <a:gd name="connsiteX0" fmla="*/ 0 w 4500563"/>
              <a:gd name="connsiteY0" fmla="*/ 4486275 h 4486275"/>
              <a:gd name="connsiteX1" fmla="*/ 1228725 w 4500563"/>
              <a:gd name="connsiteY1" fmla="*/ 2171700 h 4486275"/>
              <a:gd name="connsiteX2" fmla="*/ 2343150 w 4500563"/>
              <a:gd name="connsiteY2" fmla="*/ 1928812 h 4486275"/>
              <a:gd name="connsiteX3" fmla="*/ 4500563 w 4500563"/>
              <a:gd name="connsiteY3" fmla="*/ 0 h 448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0563" h="4486275">
                <a:moveTo>
                  <a:pt x="0" y="4486275"/>
                </a:moveTo>
                <a:cubicBezTo>
                  <a:pt x="419100" y="3542109"/>
                  <a:pt x="838200" y="2597944"/>
                  <a:pt x="1228725" y="2171700"/>
                </a:cubicBezTo>
                <a:cubicBezTo>
                  <a:pt x="1619250" y="1745456"/>
                  <a:pt x="1797844" y="2290762"/>
                  <a:pt x="2343150" y="1928812"/>
                </a:cubicBezTo>
                <a:cubicBezTo>
                  <a:pt x="2888456" y="1566862"/>
                  <a:pt x="4500563" y="0"/>
                  <a:pt x="4500563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2073019" y="3859735"/>
            <a:ext cx="8066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7030A0"/>
                </a:solidFill>
              </a:rPr>
              <a:t>Y = w1*x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788685" y="2444256"/>
            <a:ext cx="13404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00B050"/>
                </a:solidFill>
              </a:rPr>
              <a:t>Y = w</a:t>
            </a:r>
            <a:r>
              <a:rPr lang="en-US" sz="1350" baseline="-25000" dirty="0">
                <a:solidFill>
                  <a:srgbClr val="00B050"/>
                </a:solidFill>
              </a:rPr>
              <a:t>1</a:t>
            </a:r>
            <a:r>
              <a:rPr lang="en-US" sz="1350" dirty="0">
                <a:solidFill>
                  <a:srgbClr val="00B050"/>
                </a:solidFill>
              </a:rPr>
              <a:t>*x + w</a:t>
            </a:r>
            <a:r>
              <a:rPr lang="en-US" sz="1350" baseline="-25000" dirty="0">
                <a:solidFill>
                  <a:srgbClr val="00B050"/>
                </a:solidFill>
              </a:rPr>
              <a:t>2</a:t>
            </a:r>
            <a:r>
              <a:rPr lang="en-US" sz="1350" dirty="0">
                <a:solidFill>
                  <a:srgbClr val="00B050"/>
                </a:solidFill>
              </a:rPr>
              <a:t>*x</a:t>
            </a:r>
            <a:r>
              <a:rPr lang="en-US" sz="1350" baseline="30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73593" y="3070847"/>
            <a:ext cx="1930337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Y = w</a:t>
            </a:r>
            <a:r>
              <a:rPr lang="en-US" sz="1350" baseline="-25000" dirty="0">
                <a:solidFill>
                  <a:srgbClr val="FF0000"/>
                </a:solidFill>
              </a:rPr>
              <a:t>1</a:t>
            </a:r>
            <a:r>
              <a:rPr lang="en-US" sz="1350" dirty="0">
                <a:solidFill>
                  <a:srgbClr val="FF0000"/>
                </a:solidFill>
              </a:rPr>
              <a:t>*x + w</a:t>
            </a:r>
            <a:r>
              <a:rPr lang="en-US" sz="1350" baseline="-25000" dirty="0">
                <a:solidFill>
                  <a:srgbClr val="FF0000"/>
                </a:solidFill>
              </a:rPr>
              <a:t>2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2 </a:t>
            </a:r>
            <a:r>
              <a:rPr lang="en-US" sz="1350" dirty="0">
                <a:solidFill>
                  <a:srgbClr val="FF0000"/>
                </a:solidFill>
              </a:rPr>
              <a:t> + w</a:t>
            </a:r>
            <a:r>
              <a:rPr lang="en-US" sz="1350" baseline="-25000" dirty="0">
                <a:solidFill>
                  <a:srgbClr val="FF0000"/>
                </a:solidFill>
              </a:rPr>
              <a:t>3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3</a:t>
            </a:r>
          </a:p>
          <a:p>
            <a:endParaRPr lang="en-US" sz="1350" baseline="30000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336058" y="836088"/>
            <a:ext cx="3807943" cy="47089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(data={'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x':range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(0,6)})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pt-BR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df.head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pt-BR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pt-BR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  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x</a:t>
            </a:r>
            <a:endParaRPr lang="pt-BR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0  0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1  1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2  2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3  3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4  4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pf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preprocessing.PolynomialFeatures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	degree=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3,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		             	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interaction_only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include_bias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pf.fit_transform(df)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   0.,    0.,    0.],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1.,    1.,    1.],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2.,    4.,    8.],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3.,    9.,   27.],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4.,   16.,   64.],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5.,   25.,  125.]])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30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Data Science: Known </a:t>
            </a:r>
            <a:r>
              <a:rPr lang="en-US" dirty="0" err="1" smtClean="0">
                <a:solidFill>
                  <a:srgbClr val="A6A6A6"/>
                </a:solidFill>
              </a:rPr>
              <a:t>unkowns</a:t>
            </a:r>
            <a:r>
              <a:rPr lang="en-US" dirty="0" smtClean="0">
                <a:solidFill>
                  <a:srgbClr val="A6A6A6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Advanced </a:t>
            </a:r>
            <a:r>
              <a:rPr lang="en-US" dirty="0" err="1" smtClean="0"/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2855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Create The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776117"/>
            <a:ext cx="80941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(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alpha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1.0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fit_intercept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</a:p>
          <a:p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 normalize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False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copy_X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max_iter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tol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0.001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class_weight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solver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=’a</a:t>
            </a:r>
            <a:r>
              <a:rPr lang="nl-NL" dirty="0" err="1" smtClean="0">
                <a:solidFill>
                  <a:srgbClr val="400BD9"/>
                </a:solidFill>
                <a:latin typeface="Menlo-Regular"/>
              </a:rPr>
              <a:t>uto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'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,</a:t>
            </a:r>
          </a:p>
          <a:p>
            <a:r>
              <a:rPr lang="nl-NL" dirty="0">
                <a:solidFill>
                  <a:srgbClr val="400BD9"/>
                </a:solidFill>
                <a:latin typeface="Menlo-Regular"/>
              </a:rPr>
              <a:t> 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                            </a:t>
            </a:r>
            <a:r>
              <a:rPr lang="nl-NL" dirty="0" smtClean="0">
                <a:solidFill>
                  <a:srgbClr val="000000"/>
                </a:solidFill>
                <a:latin typeface="Menlo-Regular"/>
              </a:rPr>
              <a:t>      </a:t>
            </a:r>
            <a:r>
              <a:rPr lang="nl-NL" dirty="0" err="1" smtClean="0">
                <a:solidFill>
                  <a:srgbClr val="000000"/>
                </a:solidFill>
                <a:latin typeface="Menlo-Regular"/>
              </a:rPr>
              <a:t>random_state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nl-NL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795584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485467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44963" y="2795584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/>
              <a:t>Hyperparameters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54273" y="2229429"/>
            <a:ext cx="4770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961E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from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 err="1">
                <a:solidFill>
                  <a:srgbClr val="318BEE"/>
                </a:solidFill>
                <a:latin typeface="Menlo-Bold"/>
              </a:rPr>
              <a:t>sklearn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-Regular"/>
              </a:rPr>
              <a:t>linear_model</a:t>
            </a:r>
            <a:endParaRPr lang="en-US" dirty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4442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Train the Model to Find Optimal </a:t>
            </a:r>
            <a:r>
              <a:rPr lang="en-US" dirty="0" err="1" smtClean="0"/>
              <a:t>Paramaters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6745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693986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41600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14478" y="274637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 smtClean="0"/>
              <a:t>features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62134" y="3063318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5012" y="2746370"/>
            <a:ext cx="1468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Answers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994386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290908" y="5486386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02440" y="5013853"/>
            <a:ext cx="1776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Predicted output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457450" y="558958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84079" y="518477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testing features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90877" y="1967240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14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Word On OS’s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data scientists use OSX / Linux.</a:t>
            </a:r>
          </a:p>
          <a:p>
            <a:endParaRPr lang="en-US" dirty="0" smtClean="0"/>
          </a:p>
          <a:p>
            <a:r>
              <a:rPr lang="en-US" dirty="0" smtClean="0"/>
              <a:t>ALL data scientists need to be fluent with UNIX command line. </a:t>
            </a:r>
            <a:r>
              <a:rPr lang="en-US" dirty="0"/>
              <a:t>P</a:t>
            </a:r>
            <a:r>
              <a:rPr lang="en-US" dirty="0" smtClean="0"/>
              <a:t>rograms to know:</a:t>
            </a:r>
          </a:p>
          <a:p>
            <a:pPr lvl="1"/>
            <a:r>
              <a:rPr lang="en-US" dirty="0" err="1" smtClean="0"/>
              <a:t>scp</a:t>
            </a:r>
            <a:r>
              <a:rPr lang="en-US" dirty="0" smtClean="0"/>
              <a:t> -- (secure copy) move files between computers</a:t>
            </a:r>
          </a:p>
          <a:p>
            <a:pPr lvl="1"/>
            <a:r>
              <a:rPr lang="en-US" dirty="0" err="1" smtClean="0"/>
              <a:t>ssh</a:t>
            </a:r>
            <a:r>
              <a:rPr lang="en-US" dirty="0" smtClean="0"/>
              <a:t> -- (secure shell) work on a remote computer</a:t>
            </a:r>
          </a:p>
          <a:p>
            <a:pPr lvl="1"/>
            <a:r>
              <a:rPr lang="en-US" dirty="0" smtClean="0"/>
              <a:t>vim (or </a:t>
            </a:r>
            <a:r>
              <a:rPr lang="en-US" dirty="0" err="1" smtClean="0"/>
              <a:t>pico</a:t>
            </a:r>
            <a:r>
              <a:rPr lang="en-US" dirty="0" smtClean="0"/>
              <a:t> or </a:t>
            </a:r>
            <a:r>
              <a:rPr lang="en-US" dirty="0" err="1" smtClean="0"/>
              <a:t>emacs</a:t>
            </a:r>
            <a:r>
              <a:rPr lang="en-US" dirty="0" smtClean="0"/>
              <a:t>) -- a text editor 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99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Evaluate The Model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25061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2136787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782574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01376" y="6213586"/>
            <a:ext cx="4973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 do it again with different </a:t>
            </a:r>
            <a:r>
              <a:rPr lang="en-US" dirty="0" err="1" smtClean="0"/>
              <a:t>hyperparameters</a:t>
            </a:r>
            <a:r>
              <a:rPr lang="en-US" dirty="0" smtClean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356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True Statistics About Machine Learning That I Just Made Up </a:t>
            </a:r>
            <a:r>
              <a:rPr lang="en-US" dirty="0" smtClean="0"/>
              <a:t>III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964769683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4147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Plug Things Into </a:t>
            </a:r>
            <a:r>
              <a:rPr lang="en-US" dirty="0" err="1"/>
              <a:t>s</a:t>
            </a:r>
            <a:r>
              <a:rPr lang="en-US" dirty="0" err="1" smtClean="0"/>
              <a:t>klearn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323" y="1382090"/>
            <a:ext cx="5475910" cy="54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666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https://</a:t>
            </a:r>
            <a:r>
              <a:rPr lang="en-US" sz="4000" b="1" dirty="0" err="1"/>
              <a:t>www.kaggle.com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57221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Everyone Needs: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terminal &amp; </a:t>
            </a:r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A text editor. Pick one and master it.</a:t>
            </a:r>
          </a:p>
          <a:p>
            <a:r>
              <a:rPr lang="en-US" dirty="0" smtClean="0"/>
              <a:t>SQL (consider installing it on your laptop)</a:t>
            </a:r>
            <a:endParaRPr lang="en-US" dirty="0" smtClean="0"/>
          </a:p>
          <a:p>
            <a:r>
              <a:rPr lang="en-US" dirty="0" smtClean="0"/>
              <a:t>GIT</a:t>
            </a:r>
            <a:endParaRPr lang="en-US" dirty="0" smtClean="0"/>
          </a:p>
          <a:p>
            <a:r>
              <a:rPr lang="en-US" dirty="0" smtClean="0"/>
              <a:t>A good visualization library. Pick one and master it. (</a:t>
            </a:r>
            <a:r>
              <a:rPr lang="en-US" dirty="0" err="1" smtClean="0"/>
              <a:t>Matplotlib</a:t>
            </a:r>
            <a:r>
              <a:rPr lang="en-US" dirty="0" smtClean="0"/>
              <a:t>, </a:t>
            </a:r>
            <a:r>
              <a:rPr lang="de-DE" dirty="0" err="1" smtClean="0"/>
              <a:t>Bokeh</a:t>
            </a:r>
            <a:r>
              <a:rPr lang="de-DE" dirty="0" smtClean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Seaborn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957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Data Science: Known </a:t>
            </a:r>
            <a:r>
              <a:rPr lang="en-US" dirty="0" err="1" smtClean="0"/>
              <a:t>unkowns</a:t>
            </a:r>
            <a:r>
              <a:rPr lang="en-US" dirty="0" smtClean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922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If You Are Coming From Statistics Side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 the time to learn a statically typed language (C++ or Java/</a:t>
            </a:r>
            <a:r>
              <a:rPr lang="en-US" dirty="0" err="1" smtClean="0"/>
              <a:t>Scala</a:t>
            </a:r>
            <a:r>
              <a:rPr lang="en-US" dirty="0" smtClean="0"/>
              <a:t>) and really think about data structures and when/why they are used.</a:t>
            </a:r>
          </a:p>
          <a:p>
            <a:pPr lvl="1"/>
            <a:r>
              <a:rPr lang="en-US" dirty="0" smtClean="0"/>
              <a:t>Arrays (python -- </a:t>
            </a:r>
            <a:r>
              <a:rPr lang="en-US" dirty="0" err="1" smtClean="0"/>
              <a:t>numpy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Linked lists (python -- list)</a:t>
            </a:r>
          </a:p>
          <a:p>
            <a:pPr lvl="1"/>
            <a:r>
              <a:rPr lang="en-US" dirty="0" smtClean="0"/>
              <a:t>Hashing (python </a:t>
            </a:r>
            <a:r>
              <a:rPr lang="mr-IN" dirty="0" smtClean="0"/>
              <a:t>–</a:t>
            </a:r>
            <a:r>
              <a:rPr lang="en-US" dirty="0" smtClean="0"/>
              <a:t> set &amp; </a:t>
            </a:r>
            <a:r>
              <a:rPr lang="en-US" dirty="0" err="1" smtClean="0"/>
              <a:t>dict</a:t>
            </a:r>
            <a:r>
              <a:rPr lang="en-US" dirty="0" smtClean="0"/>
              <a:t> )</a:t>
            </a:r>
          </a:p>
          <a:p>
            <a:r>
              <a:rPr lang="en-US" dirty="0" smtClean="0"/>
              <a:t>Learn about </a:t>
            </a:r>
            <a:r>
              <a:rPr lang="en-US" dirty="0"/>
              <a:t>o</a:t>
            </a:r>
            <a:r>
              <a:rPr lang="en-US" dirty="0" smtClean="0"/>
              <a:t>bject </a:t>
            </a:r>
            <a:r>
              <a:rPr lang="en-US" dirty="0"/>
              <a:t>o</a:t>
            </a:r>
            <a:r>
              <a:rPr lang="en-US" dirty="0" smtClean="0"/>
              <a:t>riented </a:t>
            </a:r>
            <a:r>
              <a:rPr lang="en-US" dirty="0"/>
              <a:t>d</a:t>
            </a:r>
            <a:r>
              <a:rPr lang="en-US" dirty="0" smtClean="0"/>
              <a:t>esign</a:t>
            </a:r>
          </a:p>
          <a:p>
            <a:r>
              <a:rPr lang="en-US" dirty="0" smtClean="0"/>
              <a:t>Learn to use GIT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846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Are Coming From CS 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Think critically about your data. Model preforms really well? You probably did something wrong. </a:t>
            </a:r>
          </a:p>
          <a:p>
            <a:r>
              <a:rPr lang="en-US" dirty="0" err="1" smtClean="0"/>
              <a:t>Scikit</a:t>
            </a:r>
            <a:r>
              <a:rPr lang="en-US" dirty="0" smtClean="0"/>
              <a:t> learn API is a very dangerous thing. </a:t>
            </a:r>
          </a:p>
          <a:p>
            <a:r>
              <a:rPr lang="en-US" dirty="0" smtClean="0"/>
              <a:t>Data science is a science and not product. Not all questions are answerable. Agile methods generally don’t apply. </a:t>
            </a:r>
          </a:p>
          <a:p>
            <a:r>
              <a:rPr lang="en-US" dirty="0" smtClean="0"/>
              <a:t>The metric “Accuracy” is </a:t>
            </a:r>
            <a:r>
              <a:rPr lang="en-US" dirty="0" smtClean="0"/>
              <a:t>more or less meaningless. </a:t>
            </a:r>
            <a:r>
              <a:rPr lang="en-US" dirty="0" smtClean="0"/>
              <a:t>Get serious, never use it. </a:t>
            </a:r>
          </a:p>
        </p:txBody>
      </p:sp>
    </p:spTree>
    <p:extLst>
      <p:ext uri="{BB962C8B-B14F-4D97-AF65-F5344CB8AC3E}">
        <p14:creationId xmlns:p14="http://schemas.microsoft.com/office/powerpoint/2010/main" val="3025477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Basics: ML Algorithms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Cross Validation</a:t>
            </a:r>
          </a:p>
          <a:p>
            <a:r>
              <a:rPr lang="en-US" dirty="0" smtClean="0"/>
              <a:t>LOGISTIC REGRESSION</a:t>
            </a:r>
          </a:p>
          <a:p>
            <a:r>
              <a:rPr lang="en-US" dirty="0" smtClean="0"/>
              <a:t>K-Nearest Neighbors</a:t>
            </a:r>
          </a:p>
          <a:p>
            <a:r>
              <a:rPr lang="en-US" dirty="0" smtClean="0"/>
              <a:t>Random Forrest</a:t>
            </a:r>
          </a:p>
          <a:p>
            <a:r>
              <a:rPr lang="en-US" dirty="0" smtClean="0"/>
              <a:t>K-Means Clustering</a:t>
            </a:r>
          </a:p>
          <a:p>
            <a:r>
              <a:rPr lang="en-US" dirty="0" smtClean="0"/>
              <a:t>Neural Networks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764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Highly Recommend: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implementing your own Machine Learning algorithms. </a:t>
            </a:r>
          </a:p>
          <a:p>
            <a:pPr lvl="1"/>
            <a:r>
              <a:rPr lang="en-US" dirty="0" smtClean="0"/>
              <a:t>“What I cannot create I do not understand”</a:t>
            </a:r>
          </a:p>
          <a:p>
            <a:pPr lvl="1"/>
            <a:endParaRPr lang="en-US" dirty="0"/>
          </a:p>
          <a:p>
            <a:r>
              <a:rPr lang="en-US" dirty="0" smtClean="0"/>
              <a:t>Obviously don’t use your own implementation for any practical work.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6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29382</TotalTime>
  <Words>1353</Words>
  <Application>Microsoft Macintosh PowerPoint</Application>
  <PresentationFormat>On-screen Show (4:3)</PresentationFormat>
  <Paragraphs>420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Data Science New Field … No Textbook</vt:lpstr>
      <vt:lpstr>Outline</vt:lpstr>
      <vt:lpstr>A Word On OS’s</vt:lpstr>
      <vt:lpstr>Tools Everyone Needs:</vt:lpstr>
      <vt:lpstr>Outline</vt:lpstr>
      <vt:lpstr>If You Are Coming From Statistics Side…</vt:lpstr>
      <vt:lpstr>If You Are Coming From CS Side</vt:lpstr>
      <vt:lpstr>The Basics: ML Algorithms to know</vt:lpstr>
      <vt:lpstr>I Highly Recommend:</vt:lpstr>
      <vt:lpstr>Think Like A Scientists!!!!</vt:lpstr>
      <vt:lpstr>Setup Git</vt:lpstr>
      <vt:lpstr>Outline</vt:lpstr>
      <vt:lpstr>OOP In Ten Minutes…or less?</vt:lpstr>
      <vt:lpstr>Outline</vt:lpstr>
      <vt:lpstr>True Statistics About Machine Learning That I Just Made Up</vt:lpstr>
      <vt:lpstr>True Statistics About Machine Learning That I Just Made Up II</vt:lpstr>
      <vt:lpstr>Central Theory of Supervised Machine Learning</vt:lpstr>
      <vt:lpstr>ML IS The Minimization of A Cost Functions</vt:lpstr>
      <vt:lpstr>What's wrong with our existing features?</vt:lpstr>
      <vt:lpstr>What Features Can You Make?</vt:lpstr>
      <vt:lpstr>What Features Would You Use To Classify?</vt:lpstr>
      <vt:lpstr>Real Numbers: Feature Scaling</vt:lpstr>
      <vt:lpstr>Categorical Data (Ordinal)</vt:lpstr>
      <vt:lpstr>Categorical Data (Non-Ordinal)</vt:lpstr>
      <vt:lpstr>Imputation</vt:lpstr>
      <vt:lpstr>Polynomial Features</vt:lpstr>
      <vt:lpstr>Outline</vt:lpstr>
      <vt:lpstr>Overview of Sklearn API: Create The Model</vt:lpstr>
      <vt:lpstr>Overview of Sklearn API: Train the Model to Find Optimal Paramaters</vt:lpstr>
      <vt:lpstr>Overview of Sklearn API: Evaluate The Model</vt:lpstr>
      <vt:lpstr>True Statistics About Machine Learning That I Just Made Up III</vt:lpstr>
      <vt:lpstr>I Plug Things Into sklearn!</vt:lpstr>
      <vt:lpstr>PowerPoint Presentation</vt:lpstr>
    </vt:vector>
  </TitlesOfParts>
  <Company>Nielsen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Friedman</dc:creator>
  <cp:lastModifiedBy>Joshua Friedman</cp:lastModifiedBy>
  <cp:revision>52</cp:revision>
  <dcterms:created xsi:type="dcterms:W3CDTF">2017-06-26T17:47:28Z</dcterms:created>
  <dcterms:modified xsi:type="dcterms:W3CDTF">2017-07-23T20:30:05Z</dcterms:modified>
</cp:coreProperties>
</file>